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8229600" cx="14630400"/>
  <p:notesSz cx="8229600" cy="14630400"/>
  <p:embeddedFontLst>
    <p:embeddedFont>
      <p:font typeface="Prompt Medium"/>
      <p:regular r:id="rId22"/>
      <p:bold r:id="rId23"/>
      <p:italic r:id="rId24"/>
      <p:boldItalic r:id="rId25"/>
    </p:embeddedFont>
    <p:embeddedFont>
      <p:font typeface="Mukta Light"/>
      <p:regular r:id="rId26"/>
      <p:bold r:id="rId27"/>
    </p:embeddedFont>
    <p:embeddedFont>
      <p:font typeface="Mukt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4uNXBzhIL0275Iy/Vup9h5Oaj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romptMedium-regular.fntdata"/><Relationship Id="rId21" Type="http://schemas.openxmlformats.org/officeDocument/2006/relationships/slide" Target="slides/slide17.xml"/><Relationship Id="rId24" Type="http://schemas.openxmlformats.org/officeDocument/2006/relationships/font" Target="fonts/PromptMedium-italic.fntdata"/><Relationship Id="rId23" Type="http://schemas.openxmlformats.org/officeDocument/2006/relationships/font" Target="fonts/Promp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ktaLight-regular.fntdata"/><Relationship Id="rId25" Type="http://schemas.openxmlformats.org/officeDocument/2006/relationships/font" Target="fonts/PromptMedium-boldItalic.fntdata"/><Relationship Id="rId28" Type="http://schemas.openxmlformats.org/officeDocument/2006/relationships/font" Target="fonts/Mukta-regular.fntdata"/><Relationship Id="rId27" Type="http://schemas.openxmlformats.org/officeDocument/2006/relationships/font" Target="fonts/Mukt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kt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36c25ad0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36c25ad0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136c25ad0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36c25ad0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36c25ad0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36c25ad0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36c25ad0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36c25ad0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136c25ad0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ad055af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ad055af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ad055af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ad055af6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ad055af6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ad055af6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d055af6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d055af6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1ad055af6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ad055af6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ad055af6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1ad055af6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36c25ad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36c25ad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136c25ad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36c25ad0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36c25ad0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136c25ad0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44600" y="1129800"/>
            <a:ext cx="80343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6050"/>
              <a:buFont typeface="Prompt Medium"/>
              <a:buNone/>
            </a:pPr>
            <a:r>
              <a:rPr b="0" i="0" lang="en-US" sz="50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Breast Cancer Detection Using AdaBoost Classifier</a:t>
            </a:r>
            <a:endParaRPr b="0" i="0" sz="50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81113" y="3326672"/>
            <a:ext cx="7381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Presented by: Team 2</a:t>
            </a:r>
            <a:endParaRPr b="0" i="0" sz="19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881063" y="5892760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36c25ad05_0_66"/>
          <p:cNvSpPr/>
          <p:nvPr/>
        </p:nvSpPr>
        <p:spPr>
          <a:xfrm>
            <a:off x="803791" y="820817"/>
            <a:ext cx="6695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000"/>
              <a:buFont typeface="Prompt Medium"/>
              <a:buNone/>
            </a:pPr>
            <a:r>
              <a:rPr b="0" i="0" lang="en-US" sz="4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Evaluation Metrics Outputs</a:t>
            </a:r>
            <a:endParaRPr b="0" i="0" sz="4000" u="none" cap="none" strike="noStrike"/>
          </a:p>
        </p:txBody>
      </p:sp>
      <p:sp>
        <p:nvSpPr>
          <p:cNvPr id="217" name="Google Shape;217;g3136c25ad05_0_66"/>
          <p:cNvSpPr/>
          <p:nvPr/>
        </p:nvSpPr>
        <p:spPr>
          <a:xfrm>
            <a:off x="803791" y="1803202"/>
            <a:ext cx="13022700" cy="3306000"/>
          </a:xfrm>
          <a:prstGeom prst="roundRect">
            <a:avLst>
              <a:gd fmla="val 2918" name="adj"/>
            </a:avLst>
          </a:prstGeom>
          <a:noFill/>
          <a:ln cap="flat" cmpd="sng" w="9525">
            <a:solidFill>
              <a:srgbClr val="FFFFFF">
                <a:alpha val="2392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136c25ad05_0_66"/>
          <p:cNvSpPr/>
          <p:nvPr/>
        </p:nvSpPr>
        <p:spPr>
          <a:xfrm>
            <a:off x="811411" y="181082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36c25ad05_0_66"/>
          <p:cNvSpPr/>
          <p:nvPr/>
        </p:nvSpPr>
        <p:spPr>
          <a:xfrm>
            <a:off x="1042392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Metric</a:t>
            </a:r>
            <a:endParaRPr b="0" i="0" sz="1800" u="none" cap="none" strike="noStrike"/>
          </a:p>
        </p:txBody>
      </p:sp>
      <p:sp>
        <p:nvSpPr>
          <p:cNvPr id="220" name="Google Shape;220;g3136c25ad05_0_66"/>
          <p:cNvSpPr/>
          <p:nvPr/>
        </p:nvSpPr>
        <p:spPr>
          <a:xfrm>
            <a:off x="5381149" y="195619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Without Outliers</a:t>
            </a:r>
            <a:endParaRPr b="0" i="0" sz="1800" u="none" cap="none" strike="noStrike"/>
          </a:p>
        </p:txBody>
      </p:sp>
      <p:sp>
        <p:nvSpPr>
          <p:cNvPr id="221" name="Google Shape;221;g3136c25ad05_0_66"/>
          <p:cNvSpPr/>
          <p:nvPr/>
        </p:nvSpPr>
        <p:spPr>
          <a:xfrm>
            <a:off x="9716095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 Outliers</a:t>
            </a:r>
            <a:endParaRPr b="0" i="0" sz="1800" u="none" cap="none" strike="noStrike"/>
          </a:p>
        </p:txBody>
      </p:sp>
      <p:sp>
        <p:nvSpPr>
          <p:cNvPr id="222" name="Google Shape;222;g3136c25ad05_0_66"/>
          <p:cNvSpPr/>
          <p:nvPr/>
        </p:nvSpPr>
        <p:spPr>
          <a:xfrm>
            <a:off x="811411" y="2468999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136c25ad05_0_66"/>
          <p:cNvSpPr/>
          <p:nvPr/>
        </p:nvSpPr>
        <p:spPr>
          <a:xfrm>
            <a:off x="1042392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endParaRPr b="0" i="0" sz="1800" u="none" cap="none" strike="noStrike"/>
          </a:p>
        </p:txBody>
      </p:sp>
      <p:sp>
        <p:nvSpPr>
          <p:cNvPr id="224" name="Google Shape;224;g3136c25ad05_0_66"/>
          <p:cNvSpPr/>
          <p:nvPr/>
        </p:nvSpPr>
        <p:spPr>
          <a:xfrm>
            <a:off x="5381149" y="2614374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0.9625</a:t>
            </a:r>
            <a:endParaRPr b="0" i="0" sz="1800" u="none" cap="none" strike="noStrike"/>
          </a:p>
        </p:txBody>
      </p:sp>
      <p:sp>
        <p:nvSpPr>
          <p:cNvPr id="225" name="Google Shape;225;g3136c25ad05_0_66"/>
          <p:cNvSpPr/>
          <p:nvPr/>
        </p:nvSpPr>
        <p:spPr>
          <a:xfrm>
            <a:off x="9716095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0.9825</a:t>
            </a:r>
            <a:endParaRPr b="0" i="0" sz="1800" u="none" cap="none" strike="noStrike"/>
          </a:p>
        </p:txBody>
      </p:sp>
      <p:sp>
        <p:nvSpPr>
          <p:cNvPr id="226" name="Google Shape;226;g3136c25ad05_0_66"/>
          <p:cNvSpPr/>
          <p:nvPr/>
        </p:nvSpPr>
        <p:spPr>
          <a:xfrm>
            <a:off x="811411" y="3127177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136c25ad05_0_66"/>
          <p:cNvSpPr/>
          <p:nvPr/>
        </p:nvSpPr>
        <p:spPr>
          <a:xfrm>
            <a:off x="1042392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endParaRPr b="0" i="0" sz="1800" u="none" cap="none" strike="noStrike"/>
          </a:p>
        </p:txBody>
      </p:sp>
      <p:sp>
        <p:nvSpPr>
          <p:cNvPr id="228" name="Google Shape;228;g3136c25ad05_0_66"/>
          <p:cNvSpPr/>
          <p:nvPr/>
        </p:nvSpPr>
        <p:spPr>
          <a:xfrm>
            <a:off x="5381149" y="3272552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0.9583</a:t>
            </a:r>
            <a:endParaRPr b="0" i="0" sz="1800" u="none" cap="none" strike="noStrike"/>
          </a:p>
        </p:txBody>
      </p:sp>
      <p:sp>
        <p:nvSpPr>
          <p:cNvPr id="229" name="Google Shape;229;g3136c25ad05_0_66"/>
          <p:cNvSpPr/>
          <p:nvPr/>
        </p:nvSpPr>
        <p:spPr>
          <a:xfrm>
            <a:off x="9716095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30" name="Google Shape;230;g3136c25ad05_0_66"/>
          <p:cNvSpPr/>
          <p:nvPr/>
        </p:nvSpPr>
        <p:spPr>
          <a:xfrm>
            <a:off x="811411" y="3785354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36c25ad05_0_66"/>
          <p:cNvSpPr/>
          <p:nvPr/>
        </p:nvSpPr>
        <p:spPr>
          <a:xfrm>
            <a:off x="1042392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endParaRPr b="0" i="0" sz="1800" u="none" cap="none" strike="noStrike"/>
          </a:p>
        </p:txBody>
      </p:sp>
      <p:sp>
        <p:nvSpPr>
          <p:cNvPr id="232" name="Google Shape;232;g3136c25ad05_0_66"/>
          <p:cNvSpPr/>
          <p:nvPr/>
        </p:nvSpPr>
        <p:spPr>
          <a:xfrm>
            <a:off x="5381149" y="3930729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0.9200</a:t>
            </a:r>
            <a:endParaRPr b="0" i="0" sz="1800" u="none" cap="none" strike="noStrike"/>
          </a:p>
        </p:txBody>
      </p:sp>
      <p:sp>
        <p:nvSpPr>
          <p:cNvPr id="233" name="Google Shape;233;g3136c25ad05_0_66"/>
          <p:cNvSpPr/>
          <p:nvPr/>
        </p:nvSpPr>
        <p:spPr>
          <a:xfrm>
            <a:off x="9716095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34" name="Google Shape;234;g3136c25ad05_0_66"/>
          <p:cNvSpPr/>
          <p:nvPr/>
        </p:nvSpPr>
        <p:spPr>
          <a:xfrm>
            <a:off x="811411" y="444353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36c25ad05_0_66"/>
          <p:cNvSpPr/>
          <p:nvPr/>
        </p:nvSpPr>
        <p:spPr>
          <a:xfrm>
            <a:off x="1042392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endParaRPr b="0" i="0" sz="1800" u="none" cap="none" strike="noStrike"/>
          </a:p>
        </p:txBody>
      </p:sp>
      <p:sp>
        <p:nvSpPr>
          <p:cNvPr id="236" name="Google Shape;236;g3136c25ad05_0_66"/>
          <p:cNvSpPr/>
          <p:nvPr/>
        </p:nvSpPr>
        <p:spPr>
          <a:xfrm>
            <a:off x="5381149" y="458890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0.9388</a:t>
            </a:r>
            <a:endParaRPr b="0" i="0" sz="1800" u="none" cap="none" strike="noStrike"/>
          </a:p>
        </p:txBody>
      </p:sp>
      <p:sp>
        <p:nvSpPr>
          <p:cNvPr id="237" name="Google Shape;237;g3136c25ad05_0_66"/>
          <p:cNvSpPr/>
          <p:nvPr/>
        </p:nvSpPr>
        <p:spPr>
          <a:xfrm>
            <a:off x="9716095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38" name="Google Shape;238;g3136c25ad05_0_66"/>
          <p:cNvSpPr/>
          <p:nvPr/>
        </p:nvSpPr>
        <p:spPr>
          <a:xfrm>
            <a:off x="803791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2000" u="none" cap="none" strike="noStrike"/>
          </a:p>
        </p:txBody>
      </p:sp>
      <p:sp>
        <p:nvSpPr>
          <p:cNvPr id="239" name="Google Shape;239;g3136c25ad05_0_66"/>
          <p:cNvSpPr/>
          <p:nvPr/>
        </p:nvSpPr>
        <p:spPr>
          <a:xfrm>
            <a:off x="803791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95.83% of the predictions for malignant cases are correct.</a:t>
            </a:r>
            <a:endParaRPr b="0" i="0" sz="1800" u="none" cap="none" strike="noStrike"/>
          </a:p>
        </p:txBody>
      </p:sp>
      <p:sp>
        <p:nvSpPr>
          <p:cNvPr id="240" name="Google Shape;240;g3136c25ad05_0_66"/>
          <p:cNvSpPr/>
          <p:nvPr/>
        </p:nvSpPr>
        <p:spPr>
          <a:xfrm>
            <a:off x="803791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92.00% of the actual malignant cases are identified.</a:t>
            </a:r>
            <a:endParaRPr b="0" i="0" sz="1800" u="none" cap="none" strike="noStrike"/>
          </a:p>
        </p:txBody>
      </p:sp>
      <p:sp>
        <p:nvSpPr>
          <p:cNvPr id="241" name="Google Shape;241;g3136c25ad05_0_66"/>
          <p:cNvSpPr/>
          <p:nvPr/>
        </p:nvSpPr>
        <p:spPr>
          <a:xfrm>
            <a:off x="7602974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2000" u="none" cap="none" strike="noStrike"/>
          </a:p>
        </p:txBody>
      </p:sp>
      <p:sp>
        <p:nvSpPr>
          <p:cNvPr id="242" name="Google Shape;242;g3136c25ad05_0_66"/>
          <p:cNvSpPr/>
          <p:nvPr/>
        </p:nvSpPr>
        <p:spPr>
          <a:xfrm>
            <a:off x="7602974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predictions for malignant cases are correct.</a:t>
            </a:r>
            <a:endParaRPr b="0" i="0" sz="1800" u="none" cap="none" strike="noStrike"/>
          </a:p>
        </p:txBody>
      </p:sp>
      <p:sp>
        <p:nvSpPr>
          <p:cNvPr id="243" name="Google Shape;243;g3136c25ad05_0_66"/>
          <p:cNvSpPr/>
          <p:nvPr/>
        </p:nvSpPr>
        <p:spPr>
          <a:xfrm>
            <a:off x="7602974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actual malignant cases are identified.</a:t>
            </a:r>
            <a:endParaRPr b="0" i="0" sz="1800" u="none" cap="none" strike="noStrike"/>
          </a:p>
        </p:txBody>
      </p:sp>
      <p:sp>
        <p:nvSpPr>
          <p:cNvPr id="244" name="Google Shape;244;g3136c25ad05_0_6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36c25ad05_0_49"/>
          <p:cNvSpPr/>
          <p:nvPr/>
        </p:nvSpPr>
        <p:spPr>
          <a:xfrm>
            <a:off x="751284" y="601266"/>
            <a:ext cx="9785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50"/>
              <a:buFont typeface="Prompt Medium"/>
              <a:buNone/>
            </a:pPr>
            <a:r>
              <a:rPr b="0" i="0" lang="en-US" sz="37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Confusion Matrix Results</a:t>
            </a:r>
            <a:endParaRPr b="0" i="0" sz="3750" u="none" cap="none" strike="noStrike"/>
          </a:p>
        </p:txBody>
      </p:sp>
      <p:pic>
        <p:nvPicPr>
          <p:cNvPr descr="preencoded.png" id="251" name="Google Shape;251;g3136c25ad0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84" y="1760815"/>
            <a:ext cx="3784283" cy="284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136c25ad05_0_49"/>
          <p:cNvSpPr/>
          <p:nvPr/>
        </p:nvSpPr>
        <p:spPr>
          <a:xfrm>
            <a:off x="751284" y="4848701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1850" u="none" cap="none" strike="noStrike"/>
          </a:p>
        </p:txBody>
      </p:sp>
      <p:sp>
        <p:nvSpPr>
          <p:cNvPr id="253" name="Google Shape;253;g3136c25ad05_0_49"/>
          <p:cNvSpPr/>
          <p:nvPr/>
        </p:nvSpPr>
        <p:spPr>
          <a:xfrm>
            <a:off x="751284" y="5361265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23 (Malignant correctly identified)</a:t>
            </a:r>
            <a:endParaRPr b="0" i="0" sz="1650" u="none" cap="none" strike="noStrike"/>
          </a:p>
        </p:txBody>
      </p:sp>
      <p:sp>
        <p:nvSpPr>
          <p:cNvPr id="254" name="Google Shape;254;g3136c25ad05_0_49"/>
          <p:cNvSpPr/>
          <p:nvPr/>
        </p:nvSpPr>
        <p:spPr>
          <a:xfrm>
            <a:off x="751284" y="5897761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54 (Benign correctly identified)</a:t>
            </a:r>
            <a:endParaRPr b="0" i="0" sz="1650" u="none" cap="none" strike="noStrike"/>
          </a:p>
        </p:txBody>
      </p:sp>
      <p:sp>
        <p:nvSpPr>
          <p:cNvPr id="255" name="Google Shape;255;g3136c25ad05_0_49"/>
          <p:cNvSpPr/>
          <p:nvPr/>
        </p:nvSpPr>
        <p:spPr>
          <a:xfrm>
            <a:off x="751284" y="6434257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56" name="Google Shape;256;g3136c25ad05_0_49"/>
          <p:cNvSpPr/>
          <p:nvPr/>
        </p:nvSpPr>
        <p:spPr>
          <a:xfrm>
            <a:off x="751284" y="69707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257" name="Google Shape;257;g3136c25ad0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638" y="1760815"/>
            <a:ext cx="3922038" cy="296751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136c25ad05_0_49"/>
          <p:cNvSpPr/>
          <p:nvPr/>
        </p:nvSpPr>
        <p:spPr>
          <a:xfrm>
            <a:off x="7584638" y="4969788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1850" u="none" cap="none" strike="noStrike"/>
          </a:p>
        </p:txBody>
      </p:sp>
      <p:sp>
        <p:nvSpPr>
          <p:cNvPr id="259" name="Google Shape;259;g3136c25ad05_0_49"/>
          <p:cNvSpPr/>
          <p:nvPr/>
        </p:nvSpPr>
        <p:spPr>
          <a:xfrm>
            <a:off x="7584638" y="54823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260" name="Google Shape;260;g3136c25ad05_0_49"/>
          <p:cNvSpPr/>
          <p:nvPr/>
        </p:nvSpPr>
        <p:spPr>
          <a:xfrm>
            <a:off x="7584638" y="6018848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261" name="Google Shape;261;g3136c25ad05_0_49"/>
          <p:cNvSpPr/>
          <p:nvPr/>
        </p:nvSpPr>
        <p:spPr>
          <a:xfrm>
            <a:off x="7584638" y="6555343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62" name="Google Shape;262;g3136c25ad05_0_49"/>
          <p:cNvSpPr/>
          <p:nvPr/>
        </p:nvSpPr>
        <p:spPr>
          <a:xfrm>
            <a:off x="7584638" y="7091839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sp>
        <p:nvSpPr>
          <p:cNvPr id="263" name="Google Shape;263;g3136c25ad05_0_49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g3136c25ad05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g3136c25ad05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19" y="3177421"/>
            <a:ext cx="4871442" cy="18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136c25ad05_0_130"/>
          <p:cNvSpPr/>
          <p:nvPr/>
        </p:nvSpPr>
        <p:spPr>
          <a:xfrm>
            <a:off x="6347225" y="676750"/>
            <a:ext cx="81609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</a:t>
            </a:r>
            <a:r>
              <a:rPr lang="en-US"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erformance </a:t>
            </a:r>
            <a:r>
              <a:rPr lang="en-US" sz="40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Metrics 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 Medical Diagnosis</a:t>
            </a:r>
            <a:endParaRPr b="0" i="0" sz="4300" u="none" cap="none" strike="noStrike"/>
          </a:p>
        </p:txBody>
      </p:sp>
      <p:sp>
        <p:nvSpPr>
          <p:cNvPr id="272" name="Google Shape;272;g3136c25ad05_0_130"/>
          <p:cNvSpPr/>
          <p:nvPr/>
        </p:nvSpPr>
        <p:spPr>
          <a:xfrm>
            <a:off x="6347222" y="3095149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73" name="Google Shape;273;g3136c25ad05_0_130"/>
          <p:cNvSpPr/>
          <p:nvPr/>
        </p:nvSpPr>
        <p:spPr>
          <a:xfrm>
            <a:off x="6299922" y="2898502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Prevents unnecessary treatments (e.g., biopsies, chemotherapy).</a:t>
            </a:r>
            <a:endParaRPr b="0" i="0" sz="1900" u="none" cap="none" strike="noStrike"/>
          </a:p>
        </p:txBody>
      </p:sp>
      <p:sp>
        <p:nvSpPr>
          <p:cNvPr id="274" name="Google Shape;274;g3136c25ad05_0_130"/>
          <p:cNvSpPr/>
          <p:nvPr/>
        </p:nvSpPr>
        <p:spPr>
          <a:xfrm>
            <a:off x="6299922" y="3531800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Ensures all potential positive cases are identified, especially in critical diseases like cancer.</a:t>
            </a:r>
            <a:endParaRPr b="0" i="0" sz="1900" u="none" cap="none" strike="noStrike"/>
          </a:p>
        </p:txBody>
      </p:sp>
      <p:sp>
        <p:nvSpPr>
          <p:cNvPr id="275" name="Google Shape;275;g3136c25ad05_0_130"/>
          <p:cNvSpPr/>
          <p:nvPr/>
        </p:nvSpPr>
        <p:spPr>
          <a:xfrm>
            <a:off x="6299922" y="5052041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Trade-off:</a:t>
            </a:r>
            <a:endParaRPr b="0" i="0" sz="1900" u="none" cap="none" strike="noStrike"/>
          </a:p>
        </p:txBody>
      </p:sp>
      <p:sp>
        <p:nvSpPr>
          <p:cNvPr id="276" name="Google Shape;276;g3136c25ad05_0_130"/>
          <p:cNvSpPr/>
          <p:nvPr/>
        </p:nvSpPr>
        <p:spPr>
          <a:xfrm>
            <a:off x="6347222" y="5521019"/>
            <a:ext cx="74223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There is often a trade-off between precision and recall. In medical diagnosis, recall is typically prioritized to ensure critical conditions are not missed, even at the cost of potentially increasing false positives.</a:t>
            </a:r>
            <a:endParaRPr b="0" i="0" sz="1900" u="none" cap="none" strike="noStrike"/>
          </a:p>
        </p:txBody>
      </p:sp>
      <p:sp>
        <p:nvSpPr>
          <p:cNvPr id="277" name="Google Shape;277;g3136c25ad05_0_13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g31ad055af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g31ad055af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5129" y="3027045"/>
            <a:ext cx="4868942" cy="248019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1ad055af62_0_0"/>
          <p:cNvSpPr/>
          <p:nvPr/>
        </p:nvSpPr>
        <p:spPr>
          <a:xfrm>
            <a:off x="477687" y="491444"/>
            <a:ext cx="741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Hyperparameter Tuning with GridSearchCV</a:t>
            </a:r>
            <a:endParaRPr b="0" i="0" sz="4300" u="none" cap="none" strike="noStrike"/>
          </a:p>
        </p:txBody>
      </p:sp>
      <p:sp>
        <p:nvSpPr>
          <p:cNvPr id="286" name="Google Shape;286;g31ad055af62_0_0"/>
          <p:cNvSpPr/>
          <p:nvPr/>
        </p:nvSpPr>
        <p:spPr>
          <a:xfrm>
            <a:off x="477687" y="2354529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Optimize the hyperparameters of the AdaBoost classifier using GridSearchCV.</a:t>
            </a:r>
            <a:endParaRPr b="0" i="0" sz="1900" u="none" cap="none" strike="noStrike"/>
          </a:p>
        </p:txBody>
      </p:sp>
      <p:sp>
        <p:nvSpPr>
          <p:cNvPr id="287" name="Google Shape;287;g31ad055af62_0_0"/>
          <p:cNvSpPr/>
          <p:nvPr/>
        </p:nvSpPr>
        <p:spPr>
          <a:xfrm>
            <a:off x="477687" y="387887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Parameters Tuned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288" name="Google Shape;288;g31ad055af62_0_0"/>
          <p:cNvSpPr/>
          <p:nvPr/>
        </p:nvSpPr>
        <p:spPr>
          <a:xfrm>
            <a:off x="868262" y="4469376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n_estimators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Number of weak learners in AdaBoost.</a:t>
            </a:r>
            <a:endParaRPr b="0" i="0" sz="1900" u="none" cap="none" strike="noStrike"/>
          </a:p>
        </p:txBody>
      </p:sp>
      <p:sp>
        <p:nvSpPr>
          <p:cNvPr id="289" name="Google Shape;289;g31ad055af62_0_0"/>
          <p:cNvSpPr/>
          <p:nvPr/>
        </p:nvSpPr>
        <p:spPr>
          <a:xfrm>
            <a:off x="868250" y="4887275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Controls the weight of each weak learner.</a:t>
            </a:r>
            <a:endParaRPr b="0" i="0" sz="1900" u="none" cap="none" strike="noStrike"/>
          </a:p>
        </p:txBody>
      </p:sp>
      <p:sp>
        <p:nvSpPr>
          <p:cNvPr id="290" name="Google Shape;290;g31ad055af62_0_0"/>
          <p:cNvSpPr/>
          <p:nvPr/>
        </p:nvSpPr>
        <p:spPr>
          <a:xfrm>
            <a:off x="825350" y="5305175"/>
            <a:ext cx="7501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estimator__max_depth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Depth of the decision trees used in AdaBoost.</a:t>
            </a:r>
            <a:endParaRPr b="0" i="0" sz="1900" u="none" cap="none" strike="noStrike"/>
          </a:p>
        </p:txBody>
      </p:sp>
      <p:pic>
        <p:nvPicPr>
          <p:cNvPr id="291" name="Google Shape;291;g31ad055af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0" y="6036950"/>
            <a:ext cx="5743575" cy="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ad055af62_0_30"/>
          <p:cNvSpPr/>
          <p:nvPr/>
        </p:nvSpPr>
        <p:spPr>
          <a:xfrm>
            <a:off x="864037" y="716756"/>
            <a:ext cx="1212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Model Evaluation (Tuned AdaBoost Classifier)</a:t>
            </a:r>
            <a:endParaRPr b="0" i="0" sz="4300" u="none" cap="none" strike="noStrike"/>
          </a:p>
        </p:txBody>
      </p:sp>
      <p:pic>
        <p:nvPicPr>
          <p:cNvPr descr="preencoded.png" id="298" name="Google Shape;298;g31ad055af6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050494"/>
            <a:ext cx="6150054" cy="26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1ad055af62_0_30"/>
          <p:cNvSpPr/>
          <p:nvPr/>
        </p:nvSpPr>
        <p:spPr>
          <a:xfrm>
            <a:off x="864037" y="4928949"/>
            <a:ext cx="509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00" name="Google Shape;300;g31ad055af62_0_30"/>
          <p:cNvSpPr/>
          <p:nvPr/>
        </p:nvSpPr>
        <p:spPr>
          <a:xfrm>
            <a:off x="864037" y="558724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</a:t>
            </a:r>
            <a:endParaRPr b="0" i="0" sz="1900" u="none" cap="none" strike="noStrike"/>
          </a:p>
        </p:txBody>
      </p:sp>
      <p:sp>
        <p:nvSpPr>
          <p:cNvPr id="301" name="Google Shape;301;g31ad055af62_0_30"/>
          <p:cNvSpPr/>
          <p:nvPr/>
        </p:nvSpPr>
        <p:spPr>
          <a:xfrm>
            <a:off x="864037" y="606861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02" name="Google Shape;302;g31ad055af62_0_30"/>
          <p:cNvSpPr/>
          <p:nvPr/>
        </p:nvSpPr>
        <p:spPr>
          <a:xfrm>
            <a:off x="864037" y="654998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03" name="Google Shape;303;g31ad055af62_0_30"/>
          <p:cNvSpPr/>
          <p:nvPr/>
        </p:nvSpPr>
        <p:spPr>
          <a:xfrm>
            <a:off x="864037" y="703135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pic>
        <p:nvPicPr>
          <p:cNvPr descr="preencoded.png" id="304" name="Google Shape;304;g31ad055af62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929" y="2050494"/>
            <a:ext cx="6150054" cy="237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1ad055af62_0_30"/>
          <p:cNvSpPr/>
          <p:nvPr/>
        </p:nvSpPr>
        <p:spPr>
          <a:xfrm>
            <a:off x="7623929" y="4705112"/>
            <a:ext cx="484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06" name="Google Shape;306;g31ad055af62_0_30"/>
          <p:cNvSpPr/>
          <p:nvPr/>
        </p:nvSpPr>
        <p:spPr>
          <a:xfrm>
            <a:off x="7623929" y="536340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 (unchanged)</a:t>
            </a:r>
            <a:endParaRPr b="0" i="0" sz="1900" u="none" cap="none" strike="noStrike"/>
          </a:p>
        </p:txBody>
      </p:sp>
      <p:sp>
        <p:nvSpPr>
          <p:cNvPr id="307" name="Google Shape;307;g31ad055af62_0_30"/>
          <p:cNvSpPr/>
          <p:nvPr/>
        </p:nvSpPr>
        <p:spPr>
          <a:xfrm>
            <a:off x="7623929" y="584477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Improved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100%</a:t>
            </a:r>
            <a:endParaRPr b="0" i="0" sz="1900" u="none" cap="none" strike="noStrike"/>
          </a:p>
        </p:txBody>
      </p:sp>
      <p:sp>
        <p:nvSpPr>
          <p:cNvPr id="308" name="Google Shape;308;g31ad055af62_0_30"/>
          <p:cNvSpPr/>
          <p:nvPr/>
        </p:nvSpPr>
        <p:spPr>
          <a:xfrm>
            <a:off x="7623929" y="632614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Slightly reduced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95.35%</a:t>
            </a:r>
            <a:endParaRPr b="0" i="0" sz="1900" u="none" cap="none" strike="noStrike"/>
          </a:p>
        </p:txBody>
      </p:sp>
      <p:sp>
        <p:nvSpPr>
          <p:cNvPr id="309" name="Google Shape;309;g31ad055af62_0_30"/>
          <p:cNvSpPr/>
          <p:nvPr/>
        </p:nvSpPr>
        <p:spPr>
          <a:xfrm>
            <a:off x="7623929" y="6807517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97.62% (marginal decrease)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ad055af62_0_47"/>
          <p:cNvSpPr/>
          <p:nvPr/>
        </p:nvSpPr>
        <p:spPr>
          <a:xfrm>
            <a:off x="748546" y="588050"/>
            <a:ext cx="9748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00"/>
              <a:buFont typeface="Prompt Medium"/>
              <a:buNone/>
            </a:pPr>
            <a:r>
              <a:rPr b="0" i="0" lang="en-US" sz="3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Confusion Matrix Results</a:t>
            </a:r>
            <a:endParaRPr b="0" i="0" sz="3700" u="none" cap="none" strike="noStrike"/>
          </a:p>
        </p:txBody>
      </p:sp>
      <p:pic>
        <p:nvPicPr>
          <p:cNvPr descr="preencoded.png" id="316" name="Google Shape;316;g31ad055af62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46" y="1743432"/>
            <a:ext cx="3844408" cy="290881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1ad055af62_0_47"/>
          <p:cNvSpPr/>
          <p:nvPr/>
        </p:nvSpPr>
        <p:spPr>
          <a:xfrm>
            <a:off x="748546" y="4892754"/>
            <a:ext cx="435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endParaRPr b="0" i="0" sz="2200" u="none" cap="none" strike="noStrike"/>
          </a:p>
        </p:txBody>
      </p:sp>
      <p:sp>
        <p:nvSpPr>
          <p:cNvPr id="318" name="Google Shape;318;g31ad055af62_0_47"/>
          <p:cNvSpPr/>
          <p:nvPr/>
        </p:nvSpPr>
        <p:spPr>
          <a:xfrm>
            <a:off x="748546" y="546294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319" name="Google Shape;319;g31ad055af62_0_47"/>
          <p:cNvSpPr/>
          <p:nvPr/>
        </p:nvSpPr>
        <p:spPr>
          <a:xfrm>
            <a:off x="748546" y="599741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20" name="Google Shape;320;g31ad055af62_0_47"/>
          <p:cNvSpPr/>
          <p:nvPr/>
        </p:nvSpPr>
        <p:spPr>
          <a:xfrm>
            <a:off x="748546" y="653188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321" name="Google Shape;321;g31ad055af62_0_47"/>
          <p:cNvSpPr/>
          <p:nvPr/>
        </p:nvSpPr>
        <p:spPr>
          <a:xfrm>
            <a:off x="748546" y="706635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322" name="Google Shape;322;g31ad055af62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686" y="1743432"/>
            <a:ext cx="4076700" cy="29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1ad055af62_0_47"/>
          <p:cNvSpPr/>
          <p:nvPr/>
        </p:nvSpPr>
        <p:spPr>
          <a:xfrm>
            <a:off x="7583686" y="4934664"/>
            <a:ext cx="414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endParaRPr b="0" i="0" sz="2200" u="none" cap="none" strike="noStrike"/>
          </a:p>
        </p:txBody>
      </p:sp>
      <p:sp>
        <p:nvSpPr>
          <p:cNvPr id="324" name="Google Shape;324;g31ad055af62_0_47"/>
          <p:cNvSpPr/>
          <p:nvPr/>
        </p:nvSpPr>
        <p:spPr>
          <a:xfrm>
            <a:off x="7583686" y="550485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41 (Malignant correctly identified)</a:t>
            </a:r>
            <a:endParaRPr b="0" i="0" sz="1650" u="none" cap="none" strike="noStrike"/>
          </a:p>
        </p:txBody>
      </p:sp>
      <p:sp>
        <p:nvSpPr>
          <p:cNvPr id="325" name="Google Shape;325;g31ad055af62_0_47"/>
          <p:cNvSpPr/>
          <p:nvPr/>
        </p:nvSpPr>
        <p:spPr>
          <a:xfrm>
            <a:off x="7583686" y="603932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26" name="Google Shape;326;g31ad055af62_0_47"/>
          <p:cNvSpPr/>
          <p:nvPr/>
        </p:nvSpPr>
        <p:spPr>
          <a:xfrm>
            <a:off x="7583686" y="657379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0 (Benign incorrectly identified as Malignant)</a:t>
            </a:r>
            <a:endParaRPr b="0" i="0" sz="1650" u="none" cap="none" strike="noStrike"/>
          </a:p>
        </p:txBody>
      </p:sp>
      <p:sp>
        <p:nvSpPr>
          <p:cNvPr id="327" name="Google Shape;327;g31ad055af62_0_47"/>
          <p:cNvSpPr/>
          <p:nvPr/>
        </p:nvSpPr>
        <p:spPr>
          <a:xfrm>
            <a:off x="7583686" y="710826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3" name="Google Shape;333;g31ad055af6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g31ad055af62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729" y="2818567"/>
            <a:ext cx="4868941" cy="259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1ad055af62_0_64"/>
          <p:cNvSpPr/>
          <p:nvPr/>
        </p:nvSpPr>
        <p:spPr>
          <a:xfrm>
            <a:off x="864037" y="735330"/>
            <a:ext cx="549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Importances</a:t>
            </a:r>
            <a:endParaRPr b="0" i="0" sz="4300" u="none" cap="none" strike="noStrike"/>
          </a:p>
        </p:txBody>
      </p:sp>
      <p:sp>
        <p:nvSpPr>
          <p:cNvPr id="336" name="Google Shape;336;g31ad055af62_0_64"/>
          <p:cNvSpPr/>
          <p:nvPr/>
        </p:nvSpPr>
        <p:spPr>
          <a:xfrm>
            <a:off x="864037" y="1791414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Understand the most influential features that the AdaBoost classifier used to make predictions.</a:t>
            </a:r>
            <a:endParaRPr b="0" i="0" sz="1900" u="none" cap="none" strike="noStrike"/>
          </a:p>
        </p:txBody>
      </p:sp>
      <p:sp>
        <p:nvSpPr>
          <p:cNvPr id="337" name="Google Shape;337;g31ad055af62_0_64"/>
          <p:cNvSpPr/>
          <p:nvPr/>
        </p:nvSpPr>
        <p:spPr>
          <a:xfrm>
            <a:off x="864037" y="266783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Top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38" name="Google Shape;338;g31ad055af62_0_64"/>
          <p:cNvSpPr/>
          <p:nvPr/>
        </p:nvSpPr>
        <p:spPr>
          <a:xfrm>
            <a:off x="864037" y="3340537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Most influential with an importance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0.0798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39" name="Google Shape;339;g31ad055af62_0_64"/>
          <p:cNvSpPr/>
          <p:nvPr/>
        </p:nvSpPr>
        <p:spPr>
          <a:xfrm>
            <a:off x="864037" y="4013240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Area_worst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 close second with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0.0647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importance.</a:t>
            </a:r>
            <a:endParaRPr b="0" i="0" sz="1900" u="none" cap="none" strike="noStrike"/>
          </a:p>
        </p:txBody>
      </p:sp>
      <p:sp>
        <p:nvSpPr>
          <p:cNvPr id="340" name="Google Shape;340;g31ad055af62_0_64"/>
          <p:cNvSpPr/>
          <p:nvPr/>
        </p:nvSpPr>
        <p:spPr>
          <a:xfrm>
            <a:off x="864037" y="4685943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Texture_mean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Perimeter_worst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are also significant, contributing around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0.0615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, respectively.</a:t>
            </a:r>
            <a:endParaRPr b="0" i="0" sz="1900" u="none" cap="none" strike="noStrike"/>
          </a:p>
        </p:txBody>
      </p:sp>
      <p:sp>
        <p:nvSpPr>
          <p:cNvPr id="341" name="Google Shape;341;g31ad055af62_0_64"/>
          <p:cNvSpPr/>
          <p:nvPr/>
        </p:nvSpPr>
        <p:spPr>
          <a:xfrm>
            <a:off x="864037" y="5753695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Least Important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42" name="Google Shape;342;g31ad055af62_0_64"/>
          <p:cNvSpPr/>
          <p:nvPr/>
        </p:nvSpPr>
        <p:spPr>
          <a:xfrm>
            <a:off x="864037" y="6426398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Radius_mean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Has the lowest importance value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0.0012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43" name="Google Shape;343;g31ad055af62_0_64"/>
          <p:cNvSpPr/>
          <p:nvPr/>
        </p:nvSpPr>
        <p:spPr>
          <a:xfrm>
            <a:off x="864037" y="7099102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Also very low at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9" name="Google Shape;3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4517827" y="3374946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Thank You</a:t>
            </a:r>
            <a:endParaRPr b="0" i="0" sz="4400" u="none" cap="none" strike="noStrike"/>
          </a:p>
        </p:txBody>
      </p:sp>
      <p:sp>
        <p:nvSpPr>
          <p:cNvPr id="352" name="Google Shape;352;p8"/>
          <p:cNvSpPr/>
          <p:nvPr/>
        </p:nvSpPr>
        <p:spPr>
          <a:xfrm>
            <a:off x="881063" y="4451747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370" y="3017520"/>
            <a:ext cx="337566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6367500" y="546300"/>
            <a:ext cx="81879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Understanding Breast Cancer</a:t>
            </a:r>
            <a:endParaRPr b="0" i="0" sz="44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6367441" y="19449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What is Breast Cancer?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6367500" y="279542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Breast cancer is a disease where malignant tumors develop within breast tissue. Early detection is essential, as it increases the effectiveness of treatment and survival rates.</a:t>
            </a:r>
            <a:endParaRPr b="0" i="0" sz="19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6366541" y="44496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Types of Breast Cancer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6366549" y="524487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(cancerous, capable of spreading) vs. Benign (non-cancerous). Differentiating between these types is crucial for appropriate treatment decisions.</a:t>
            </a:r>
            <a:endParaRPr b="0" i="0" sz="19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881051" y="580798"/>
            <a:ext cx="128682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Importance of Early Detection and Role of Machine Learning</a:t>
            </a:r>
            <a:endParaRPr b="0" i="0" sz="44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881063" y="2851309"/>
            <a:ext cx="566380" cy="566380"/>
          </a:xfrm>
          <a:prstGeom prst="roundRect">
            <a:avLst>
              <a:gd fmla="val 3233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101447" y="2966680"/>
            <a:ext cx="125611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6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699150" y="28513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Why Early Detection is Crucial</a:t>
            </a:r>
            <a:endParaRPr b="0" i="0" sz="2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699141" y="3417692"/>
            <a:ext cx="12050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Early detection significantly improves treatment success and patient outcomes.</a:t>
            </a:r>
            <a:endParaRPr b="0" i="0" sz="19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881063" y="4289703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065967" y="4405074"/>
            <a:ext cx="196453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6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699151" y="42897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Machine Learning in Medical Diagnosis</a:t>
            </a:r>
            <a:endParaRPr b="0" i="0" sz="22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1699141" y="4856086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Machine learning helps analyze vast datasets, identifying patterns for early diagnosis, and distinguishing benign from malignant cases.</a:t>
            </a:r>
            <a:endParaRPr b="0" i="0" sz="19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881063" y="6131004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66800" y="6246376"/>
            <a:ext cx="19478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6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1699159" y="61310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Algorithms Used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699091" y="6697362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and similar models are particularly useful for classifying data, as they recognize subtle, predictive patterns within features.</a:t>
            </a:r>
            <a:endParaRPr b="0" i="0" sz="19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881063" y="669842"/>
            <a:ext cx="5594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Problem Statement</a:t>
            </a:r>
            <a:endParaRPr b="0" i="0" sz="44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881063" y="2314218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148001" y="2581156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Problem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Accurate classification of breast cancer as malignant or benign.</a:t>
            </a:r>
            <a:endParaRPr b="0" i="0" sz="195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881063" y="3502700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1148001" y="3769638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UCI Breast Cancer Wisconsin dataset, which provides relevant features for diagnosis.</a:t>
            </a:r>
            <a:endParaRPr b="0" i="0" sz="1950" u="none" cap="none" strike="noStrike"/>
          </a:p>
        </p:txBody>
      </p:sp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722" y="4722614"/>
            <a:ext cx="9560838" cy="226956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120" y="1322070"/>
            <a:ext cx="4328160" cy="55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790575" y="621500"/>
            <a:ext cx="7439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950"/>
              <a:buFont typeface="Prompt Medium"/>
              <a:buNone/>
            </a:pPr>
            <a:r>
              <a:rPr b="0" i="0" lang="en-US" sz="39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Preprocessing Steps</a:t>
            </a:r>
            <a:endParaRPr b="0" i="0" sz="3950" u="none" cap="none" strike="noStrike"/>
          </a:p>
        </p:txBody>
      </p:sp>
      <p:sp>
        <p:nvSpPr>
          <p:cNvPr id="104" name="Google Shape;104;p5"/>
          <p:cNvSpPr/>
          <p:nvPr/>
        </p:nvSpPr>
        <p:spPr>
          <a:xfrm>
            <a:off x="790575" y="1841897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988338" y="1945362"/>
            <a:ext cx="11263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3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1524714" y="1841897"/>
            <a:ext cx="2980015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Handling Missing Values</a:t>
            </a:r>
            <a:endParaRPr b="0" i="0" sz="19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1524714" y="2291120"/>
            <a:ext cx="6828711" cy="36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 missing values were found, indicating data readiness.</a:t>
            </a:r>
            <a:endParaRPr b="0" i="0" sz="17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90575" y="3132415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956548" y="3235881"/>
            <a:ext cx="1762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3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1524714" y="3132415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Scaling</a:t>
            </a:r>
            <a:endParaRPr b="0" i="0" sz="19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1524714" y="3581638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Standard scaling was applied to normalize feature magnitudes, ensuring no feature dominates the model's predictions.</a:t>
            </a:r>
            <a:endParaRPr b="0" i="0" sz="17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790575" y="4784288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957382" y="4887754"/>
            <a:ext cx="17466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3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1524714" y="4784288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Label Encoding</a:t>
            </a:r>
            <a:endParaRPr b="0" i="0" sz="19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524714" y="5233511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the diagnosis column, where malignant cases are mapped as 1 and benign as 0.</a:t>
            </a:r>
            <a:endParaRPr b="0" i="0" sz="17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790575" y="6436162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952976" y="6539627"/>
            <a:ext cx="18347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23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1524714" y="6436162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Outlier Detection</a:t>
            </a:r>
            <a:endParaRPr b="0" i="0" sz="19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1524714" y="6885384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 improve the model’s robustness, ensuring data quality before moving into training.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881077" y="850375"/>
            <a:ext cx="128379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Shape and Statistical Summary</a:t>
            </a:r>
            <a:endParaRPr b="0" i="0" sz="440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881063" y="2494717"/>
            <a:ext cx="12868275" cy="3630930"/>
          </a:xfrm>
          <a:prstGeom prst="roundRect">
            <a:avLst>
              <a:gd fmla="val 2912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896302" y="250995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1148001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Shape</a:t>
            </a:r>
            <a:endParaRPr b="0" i="0" sz="19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7570708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568 rows and 31 columns </a:t>
            </a:r>
            <a:endParaRPr b="0" i="0" sz="19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896302" y="323004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148001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Duplicates</a:t>
            </a:r>
            <a:endParaRPr b="0" i="0" sz="19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7570708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0% duplicate rows found.</a:t>
            </a:r>
            <a:endParaRPr b="0" i="0" sz="19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896302" y="395013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148001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Diagnosis</a:t>
            </a:r>
            <a:endParaRPr b="0" i="0" sz="195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7570708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(M) = 1, Benign (B) = 0</a:t>
            </a:r>
            <a:endParaRPr b="0" i="0" sz="19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896302" y="467022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1148001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cases</a:t>
            </a:r>
            <a:endParaRPr b="0" i="0" sz="195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570708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212</a:t>
            </a:r>
            <a:endParaRPr b="0" i="0" sz="19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896302" y="539031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148001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Benign cases</a:t>
            </a:r>
            <a:endParaRPr b="0" i="0" sz="19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570708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357</a:t>
            </a:r>
            <a:endParaRPr b="0" i="0" sz="19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865876" y="6527027"/>
            <a:ext cx="12868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balanced distribution ensures the model can classify both types effectively.</a:t>
            </a:r>
            <a:endParaRPr b="0" i="0" sz="19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730577" y="741650"/>
            <a:ext cx="11164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50"/>
              <a:buFont typeface="Prompt Medium"/>
              <a:buNone/>
            </a:pPr>
            <a:r>
              <a:rPr b="0" i="0" lang="en-US" sz="36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Visualization and Feature Insights</a:t>
            </a:r>
            <a:endParaRPr b="0" i="0" sz="3650" u="none" cap="none" strike="noStrike"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68" y="1869281"/>
            <a:ext cx="4236839" cy="3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730568" y="5278398"/>
            <a:ext cx="2347674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Correlation Heatmap</a:t>
            </a:r>
            <a:endParaRPr b="0" i="0" sz="18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30568" y="5777032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heatmap shows strong relationships between features like cell radius, area, and perimeter. </a:t>
            </a:r>
            <a:endParaRPr b="0" i="0" sz="16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30568" y="6632496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 correlations among features help the model identify patterns specific to malignant and benign cases, supporting its diagnostic accuracy.</a:t>
            </a:r>
            <a:endParaRPr b="0" i="0" sz="1600" u="none" cap="none" strike="noStrike"/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7376" y="1869281"/>
            <a:ext cx="4236839" cy="323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7577376" y="5339239"/>
            <a:ext cx="249066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Class Distribution Plot</a:t>
            </a:r>
            <a:endParaRPr b="0" i="0" sz="18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7577376" y="5837873"/>
            <a:ext cx="63300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Visualizes the balance between benign and malignant cases.</a:t>
            </a:r>
            <a:endParaRPr b="0" i="0" sz="1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577376" y="6359485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balanced dataset (357 benign, 212 malignant cases) reduces bias, enabling the AdaBoost model to learn both classifications equally.</a:t>
            </a:r>
            <a:endParaRPr b="0" i="0" sz="16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36c25ad05_0_0"/>
          <p:cNvSpPr/>
          <p:nvPr/>
        </p:nvSpPr>
        <p:spPr>
          <a:xfrm>
            <a:off x="697587" y="548045"/>
            <a:ext cx="7829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450"/>
              <a:buFont typeface="Prompt Medium"/>
              <a:buNone/>
            </a:pPr>
            <a:r>
              <a:rPr b="0" i="0" lang="en-US" sz="34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Ensemble Techniques &amp; Their Types</a:t>
            </a:r>
            <a:endParaRPr b="0" i="0" sz="3450" u="none" cap="none" strike="noStrike"/>
          </a:p>
        </p:txBody>
      </p:sp>
      <p:sp>
        <p:nvSpPr>
          <p:cNvPr id="165" name="Google Shape;165;g3136c25ad05_0_0"/>
          <p:cNvSpPr/>
          <p:nvPr/>
        </p:nvSpPr>
        <p:spPr>
          <a:xfrm>
            <a:off x="697587" y="1500307"/>
            <a:ext cx="13235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method that combines multiple models (classifiers) to improve overall performance, making the prediction more accurate and robust than individual models.</a:t>
            </a:r>
            <a:endParaRPr b="0" i="0" sz="1650" u="none" cap="none" strike="noStrike"/>
          </a:p>
        </p:txBody>
      </p:sp>
      <p:sp>
        <p:nvSpPr>
          <p:cNvPr id="166" name="Google Shape;166;g3136c25ad05_0_0"/>
          <p:cNvSpPr/>
          <p:nvPr/>
        </p:nvSpPr>
        <p:spPr>
          <a:xfrm>
            <a:off x="697587" y="3179564"/>
            <a:ext cx="568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5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Types of Ensemble Techniques:</a:t>
            </a:r>
            <a:endParaRPr b="0" i="0" sz="1550" u="none" cap="none" strike="noStrike"/>
          </a:p>
        </p:txBody>
      </p:sp>
      <p:pic>
        <p:nvPicPr>
          <p:cNvPr descr="preencoded.png" id="167" name="Google Shape;167;g3136c25ad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87" y="3722608"/>
            <a:ext cx="4852749" cy="277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36c25ad05_0_0"/>
          <p:cNvSpPr/>
          <p:nvPr/>
        </p:nvSpPr>
        <p:spPr>
          <a:xfrm>
            <a:off x="6879788" y="2491740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36c25ad05_0_0"/>
          <p:cNvSpPr/>
          <p:nvPr/>
        </p:nvSpPr>
        <p:spPr>
          <a:xfrm>
            <a:off x="7054215" y="2583061"/>
            <a:ext cx="993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050" u="none" cap="none" strike="noStrike"/>
          </a:p>
        </p:txBody>
      </p:sp>
      <p:sp>
        <p:nvSpPr>
          <p:cNvPr id="170" name="Google Shape;170;g3136c25ad05_0_0"/>
          <p:cNvSpPr/>
          <p:nvPr/>
        </p:nvSpPr>
        <p:spPr>
          <a:xfrm>
            <a:off x="7527488" y="2491740"/>
            <a:ext cx="373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Bagging (Bootstrap Aggregating):</a:t>
            </a:r>
            <a:endParaRPr b="0" i="0" sz="1700" u="none" cap="none" strike="noStrike"/>
          </a:p>
        </p:txBody>
      </p:sp>
      <p:sp>
        <p:nvSpPr>
          <p:cNvPr id="171" name="Google Shape;171;g3136c25ad05_0_0"/>
          <p:cNvSpPr/>
          <p:nvPr/>
        </p:nvSpPr>
        <p:spPr>
          <a:xfrm>
            <a:off x="7527488" y="2967871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Random Forest.</a:t>
            </a:r>
            <a:endParaRPr b="0" i="0" sz="1650" u="none" cap="none" strike="noStrike"/>
          </a:p>
        </p:txBody>
      </p:sp>
      <p:sp>
        <p:nvSpPr>
          <p:cNvPr id="172" name="Google Shape;172;g3136c25ad05_0_0"/>
          <p:cNvSpPr/>
          <p:nvPr/>
        </p:nvSpPr>
        <p:spPr>
          <a:xfrm>
            <a:off x="7527488" y="3356372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Trains multiple models on random subsets of data and combines their predictions by averaging (regression) or voting (classification).</a:t>
            </a:r>
            <a:endParaRPr b="0" i="0" sz="1650" u="none" cap="none" strike="noStrike"/>
          </a:p>
        </p:txBody>
      </p:sp>
      <p:sp>
        <p:nvSpPr>
          <p:cNvPr id="173" name="Google Shape;173;g3136c25ad05_0_0"/>
          <p:cNvSpPr/>
          <p:nvPr/>
        </p:nvSpPr>
        <p:spPr>
          <a:xfrm>
            <a:off x="6879788" y="4417576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136c25ad05_0_0"/>
          <p:cNvSpPr/>
          <p:nvPr/>
        </p:nvSpPr>
        <p:spPr>
          <a:xfrm>
            <a:off x="7026235" y="4508897"/>
            <a:ext cx="155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050" u="none" cap="none" strike="noStrike"/>
          </a:p>
        </p:txBody>
      </p:sp>
      <p:sp>
        <p:nvSpPr>
          <p:cNvPr id="175" name="Google Shape;175;g3136c25ad05_0_0"/>
          <p:cNvSpPr/>
          <p:nvPr/>
        </p:nvSpPr>
        <p:spPr>
          <a:xfrm>
            <a:off x="7527488" y="4417576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Boosting:</a:t>
            </a:r>
            <a:endParaRPr b="0" i="0" sz="1700" u="none" cap="none" strike="noStrike"/>
          </a:p>
        </p:txBody>
      </p:sp>
      <p:sp>
        <p:nvSpPr>
          <p:cNvPr id="176" name="Google Shape;176;g3136c25ad05_0_0"/>
          <p:cNvSpPr/>
          <p:nvPr/>
        </p:nvSpPr>
        <p:spPr>
          <a:xfrm>
            <a:off x="7527488" y="4893707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AdaBoost, Gradient Boosting.</a:t>
            </a:r>
            <a:endParaRPr b="0" i="0" sz="1650" u="none" cap="none" strike="noStrike"/>
          </a:p>
        </p:txBody>
      </p:sp>
      <p:sp>
        <p:nvSpPr>
          <p:cNvPr id="177" name="Google Shape;177;g3136c25ad05_0_0"/>
          <p:cNvSpPr/>
          <p:nvPr/>
        </p:nvSpPr>
        <p:spPr>
          <a:xfrm>
            <a:off x="7527488" y="5282208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Focuses on combining weak learners, with each new model correcting errors made by previous models.</a:t>
            </a:r>
            <a:endParaRPr b="0" i="0" sz="1650" u="none" cap="none" strike="noStrike"/>
          </a:p>
        </p:txBody>
      </p:sp>
      <p:sp>
        <p:nvSpPr>
          <p:cNvPr id="178" name="Google Shape;178;g3136c25ad05_0_0"/>
          <p:cNvSpPr/>
          <p:nvPr/>
        </p:nvSpPr>
        <p:spPr>
          <a:xfrm>
            <a:off x="6879788" y="6343412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36c25ad05_0_0"/>
          <p:cNvSpPr/>
          <p:nvPr/>
        </p:nvSpPr>
        <p:spPr>
          <a:xfrm>
            <a:off x="7026950" y="6434733"/>
            <a:ext cx="154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050" u="none" cap="none" strike="noStrike"/>
          </a:p>
        </p:txBody>
      </p:sp>
      <p:sp>
        <p:nvSpPr>
          <p:cNvPr id="180" name="Google Shape;180;g3136c25ad05_0_0"/>
          <p:cNvSpPr/>
          <p:nvPr/>
        </p:nvSpPr>
        <p:spPr>
          <a:xfrm>
            <a:off x="7527488" y="6343412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Stacking:</a:t>
            </a:r>
            <a:endParaRPr b="0" i="0" sz="1800" u="none" cap="none" strike="noStrike"/>
          </a:p>
        </p:txBody>
      </p:sp>
      <p:sp>
        <p:nvSpPr>
          <p:cNvPr id="181" name="Google Shape;181;g3136c25ad05_0_0"/>
          <p:cNvSpPr/>
          <p:nvPr/>
        </p:nvSpPr>
        <p:spPr>
          <a:xfrm>
            <a:off x="7527488" y="6819543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Combines multiple models (often from different algorithms) by training a meta-model to predict the final output based on their predictions.</a:t>
            </a:r>
            <a:endParaRPr b="0" i="0" sz="1650" u="none" cap="none" strike="noStrike"/>
          </a:p>
        </p:txBody>
      </p:sp>
      <p:sp>
        <p:nvSpPr>
          <p:cNvPr id="182" name="Google Shape;182;g3136c25ad05_0_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g3136c25ad0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g3136c25ad05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5338" y="2391370"/>
            <a:ext cx="5023605" cy="344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136c25ad05_0_22"/>
          <p:cNvSpPr/>
          <p:nvPr/>
        </p:nvSpPr>
        <p:spPr>
          <a:xfrm>
            <a:off x="647938" y="509111"/>
            <a:ext cx="743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200"/>
              <a:buFont typeface="Prompt Medium"/>
              <a:buNone/>
            </a:pPr>
            <a:r>
              <a:rPr b="0" i="0" lang="en-US" sz="3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AdaBoost Algorithm: Basic Principles</a:t>
            </a:r>
            <a:endParaRPr b="0" i="0" sz="3200" u="none" cap="none" strike="noStrike"/>
          </a:p>
        </p:txBody>
      </p:sp>
      <p:sp>
        <p:nvSpPr>
          <p:cNvPr id="191" name="Google Shape;191;g3136c25ad05_0_22"/>
          <p:cNvSpPr/>
          <p:nvPr/>
        </p:nvSpPr>
        <p:spPr>
          <a:xfrm>
            <a:off x="647938" y="1301115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Overview:</a:t>
            </a:r>
            <a:endParaRPr b="0" i="0" sz="1650" u="none" cap="none" strike="noStrike"/>
          </a:p>
        </p:txBody>
      </p:sp>
      <p:sp>
        <p:nvSpPr>
          <p:cNvPr id="192" name="Google Shape;192;g3136c25ad05_0_22"/>
          <p:cNvSpPr/>
          <p:nvPr/>
        </p:nvSpPr>
        <p:spPr>
          <a:xfrm>
            <a:off x="647938" y="1805583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Ensemble Method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Combines multiple weak classifiers to create a strong model.</a:t>
            </a:r>
            <a:endParaRPr b="0" i="0" sz="1650" u="none" cap="none" strike="noStrike"/>
          </a:p>
        </p:txBody>
      </p:sp>
      <p:sp>
        <p:nvSpPr>
          <p:cNvPr id="193" name="Google Shape;193;g3136c25ad05_0_22"/>
          <p:cNvSpPr/>
          <p:nvPr/>
        </p:nvSpPr>
        <p:spPr>
          <a:xfrm>
            <a:off x="647938" y="2166580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Weak Classifier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 model slightly better than random guessing (e.g., decision stumps).</a:t>
            </a:r>
            <a:endParaRPr b="0" i="0" sz="1650" u="none" cap="none" strike="noStrike"/>
          </a:p>
        </p:txBody>
      </p:sp>
      <p:sp>
        <p:nvSpPr>
          <p:cNvPr id="194" name="Google Shape;194;g3136c25ad05_0_22"/>
          <p:cNvSpPr/>
          <p:nvPr/>
        </p:nvSpPr>
        <p:spPr>
          <a:xfrm>
            <a:off x="647938" y="2671048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How AdaBoost Works:</a:t>
            </a:r>
            <a:endParaRPr b="0" i="0" sz="1650" u="none" cap="none" strike="noStrike"/>
          </a:p>
        </p:txBody>
      </p:sp>
      <p:sp>
        <p:nvSpPr>
          <p:cNvPr id="195" name="Google Shape;195;g3136c25ad05_0_22"/>
          <p:cNvSpPr/>
          <p:nvPr/>
        </p:nvSpPr>
        <p:spPr>
          <a:xfrm>
            <a:off x="647938" y="3383756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136c25ad05_0_22"/>
          <p:cNvSpPr/>
          <p:nvPr/>
        </p:nvSpPr>
        <p:spPr>
          <a:xfrm>
            <a:off x="810101" y="3468648"/>
            <a:ext cx="92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1900" u="none" cap="none" strike="noStrike"/>
          </a:p>
        </p:txBody>
      </p:sp>
      <p:sp>
        <p:nvSpPr>
          <p:cNvPr id="197" name="Google Shape;197;g3136c25ad05_0_22"/>
          <p:cNvSpPr/>
          <p:nvPr/>
        </p:nvSpPr>
        <p:spPr>
          <a:xfrm>
            <a:off x="1249680" y="3383756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1. Initial Weights</a:t>
            </a:r>
            <a:endParaRPr b="0" i="0" sz="1900" u="none" cap="none" strike="noStrike"/>
          </a:p>
        </p:txBody>
      </p:sp>
      <p:sp>
        <p:nvSpPr>
          <p:cNvPr id="198" name="Google Shape;198;g3136c25ad05_0_22"/>
          <p:cNvSpPr/>
          <p:nvPr/>
        </p:nvSpPr>
        <p:spPr>
          <a:xfrm>
            <a:off x="1249680" y="3803333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Start by giving equal weight to all instances in the training set.</a:t>
            </a:r>
            <a:endParaRPr b="0" i="0" sz="1450" u="none" cap="none" strike="noStrike"/>
          </a:p>
        </p:txBody>
      </p:sp>
      <p:sp>
        <p:nvSpPr>
          <p:cNvPr id="199" name="Google Shape;199;g3136c25ad05_0_22"/>
          <p:cNvSpPr/>
          <p:nvPr/>
        </p:nvSpPr>
        <p:spPr>
          <a:xfrm>
            <a:off x="647938" y="4492942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136c25ad05_0_22"/>
          <p:cNvSpPr/>
          <p:nvPr/>
        </p:nvSpPr>
        <p:spPr>
          <a:xfrm>
            <a:off x="784027" y="4577834"/>
            <a:ext cx="144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1900" u="none" cap="none" strike="noStrike"/>
          </a:p>
        </p:txBody>
      </p:sp>
      <p:sp>
        <p:nvSpPr>
          <p:cNvPr id="201" name="Google Shape;201;g3136c25ad05_0_22"/>
          <p:cNvSpPr/>
          <p:nvPr/>
        </p:nvSpPr>
        <p:spPr>
          <a:xfrm>
            <a:off x="1249680" y="4492942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2. Weak Learners</a:t>
            </a:r>
            <a:endParaRPr b="0" i="0" sz="1900" u="none" cap="none" strike="noStrike"/>
          </a:p>
        </p:txBody>
      </p:sp>
      <p:sp>
        <p:nvSpPr>
          <p:cNvPr id="202" name="Google Shape;202;g3136c25ad05_0_22"/>
          <p:cNvSpPr/>
          <p:nvPr/>
        </p:nvSpPr>
        <p:spPr>
          <a:xfrm>
            <a:off x="1249680" y="4912519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Build weak learners (simple models like decision stumps).</a:t>
            </a:r>
            <a:endParaRPr b="0" i="0" sz="1450" u="none" cap="none" strike="noStrike"/>
          </a:p>
        </p:txBody>
      </p:sp>
      <p:sp>
        <p:nvSpPr>
          <p:cNvPr id="203" name="Google Shape;203;g3136c25ad05_0_22"/>
          <p:cNvSpPr/>
          <p:nvPr/>
        </p:nvSpPr>
        <p:spPr>
          <a:xfrm>
            <a:off x="647938" y="5602129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136c25ad05_0_22"/>
          <p:cNvSpPr/>
          <p:nvPr/>
        </p:nvSpPr>
        <p:spPr>
          <a:xfrm>
            <a:off x="784622" y="5687020"/>
            <a:ext cx="1431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1900" u="none" cap="none" strike="noStrike"/>
          </a:p>
        </p:txBody>
      </p:sp>
      <p:sp>
        <p:nvSpPr>
          <p:cNvPr id="205" name="Google Shape;205;g3136c25ad05_0_22"/>
          <p:cNvSpPr/>
          <p:nvPr/>
        </p:nvSpPr>
        <p:spPr>
          <a:xfrm>
            <a:off x="1249680" y="5602129"/>
            <a:ext cx="2479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3. Focus on Mistakes</a:t>
            </a:r>
            <a:endParaRPr b="0" i="0" sz="1900" u="none" cap="none" strike="noStrike"/>
          </a:p>
        </p:txBody>
      </p:sp>
      <p:sp>
        <p:nvSpPr>
          <p:cNvPr id="206" name="Google Shape;206;g3136c25ad05_0_22"/>
          <p:cNvSpPr/>
          <p:nvPr/>
        </p:nvSpPr>
        <p:spPr>
          <a:xfrm>
            <a:off x="1249680" y="6021705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Misclassified instances get higher weights, forcing the next model to focus on them.</a:t>
            </a:r>
            <a:endParaRPr b="0" i="0" sz="1450" u="none" cap="none" strike="noStrike"/>
          </a:p>
        </p:txBody>
      </p:sp>
      <p:sp>
        <p:nvSpPr>
          <p:cNvPr id="207" name="Google Shape;207;g3136c25ad05_0_22"/>
          <p:cNvSpPr/>
          <p:nvPr/>
        </p:nvSpPr>
        <p:spPr>
          <a:xfrm>
            <a:off x="647938" y="6711315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136c25ad05_0_22"/>
          <p:cNvSpPr/>
          <p:nvPr/>
        </p:nvSpPr>
        <p:spPr>
          <a:xfrm>
            <a:off x="781050" y="6796207"/>
            <a:ext cx="150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1900" u="none" cap="none" strike="noStrike"/>
          </a:p>
        </p:txBody>
      </p:sp>
      <p:sp>
        <p:nvSpPr>
          <p:cNvPr id="209" name="Google Shape;209;g3136c25ad05_0_22"/>
          <p:cNvSpPr/>
          <p:nvPr/>
        </p:nvSpPr>
        <p:spPr>
          <a:xfrm>
            <a:off x="1249680" y="6711315"/>
            <a:ext cx="2654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4. Combine Classifiers</a:t>
            </a:r>
            <a:endParaRPr b="0" i="0" sz="1900" u="none" cap="none" strike="noStrike"/>
          </a:p>
        </p:txBody>
      </p:sp>
      <p:sp>
        <p:nvSpPr>
          <p:cNvPr id="210" name="Google Shape;210;g3136c25ad05_0_22"/>
          <p:cNvSpPr/>
          <p:nvPr/>
        </p:nvSpPr>
        <p:spPr>
          <a:xfrm>
            <a:off x="1249680" y="7130891"/>
            <a:ext cx="7246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After several rounds, combine the weak learners with weighted voting to make the final prediction.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2024-10-30T10:52:40Z</dcterms:created>
  <dc:creator>PptxGenJS</dc:creator>
</cp:coreProperties>
</file>